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6" r:id="rId9"/>
    <p:sldId id="265" r:id="rId10"/>
    <p:sldId id="262" r:id="rId11"/>
    <p:sldId id="263" r:id="rId12"/>
    <p:sldId id="267" r:id="rId13"/>
    <p:sldId id="270" r:id="rId14"/>
    <p:sldId id="268" r:id="rId15"/>
    <p:sldId id="269" r:id="rId1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8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F138BF-9BA4-4FA0-B407-94C30DE392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r>
              <a:rPr lang="en-US"/>
              <a:t>Facebook Online Anytime Book Club​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43739-5838-4537-95AB-57636B404B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r>
              <a:rPr lang="en-US"/>
              <a:t>9/26/2018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C30E0-6B8B-4E25-84A8-B25817EF0F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/>
              <a:t>Sara Kumerow, Tech Days 2018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7C0E9-2C2E-4163-AFDA-E628B2616D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463354B9-59D9-4AB7-B276-11BEC1131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6607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r>
              <a:rPr lang="en-US"/>
              <a:t>Facebook Online Anytime Book Club​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r>
              <a:rPr lang="en-US"/>
              <a:t>9/26/2018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250"/>
            <a:ext cx="5850835" cy="378080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/>
              <a:t>Sara Kumerow, Tech Days 2018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C2DD7042-D026-4494-8688-0A90A1DD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04319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0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2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1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0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8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98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6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6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6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1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3B342C1-C748-493D-8F86-E4CB7293E03D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108BED2-EA75-4E74-AA8E-CEC6DA0D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1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E3D7-98A7-4D68-9887-B03F857A3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198" y="1240971"/>
            <a:ext cx="6212764" cy="3804558"/>
          </a:xfrm>
          <a:noFill/>
          <a:ln>
            <a:solidFill>
              <a:schemeClr val="tx1"/>
            </a:solidFill>
          </a:ln>
        </p:spPr>
        <p:txBody>
          <a:bodyPr wrap="square"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Facebook Online Anytime Book Club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7A82F3-F6C4-4325-8C9C-7DF1AD06B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0"/>
            <a:ext cx="406212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B9D6C-533C-41A2-9B20-D7C46C8A6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3732" y="2173266"/>
            <a:ext cx="3254408" cy="2511468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Sara Kumerow</a:t>
            </a:r>
            <a:br>
              <a:rPr lang="en-US" sz="2400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Digital Services Librarian</a:t>
            </a:r>
          </a:p>
          <a:p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Oshkosh Public Library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29104B3-AE87-4588-A4CF-DAC3C01053A5}"/>
              </a:ext>
            </a:extLst>
          </p:cNvPr>
          <p:cNvSpPr txBox="1">
            <a:spLocks/>
          </p:cNvSpPr>
          <p:nvPr/>
        </p:nvSpPr>
        <p:spPr>
          <a:xfrm>
            <a:off x="8330866" y="3143250"/>
            <a:ext cx="3660140" cy="25114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2">
                    <a:lumMod val="90000"/>
                  </a:schemeClr>
                </a:solidFill>
              </a:rPr>
              <a:t>kumerow@oshkoshpubliclibrary.org</a:t>
            </a:r>
          </a:p>
        </p:txBody>
      </p:sp>
    </p:spTree>
    <p:extLst>
      <p:ext uri="{BB962C8B-B14F-4D97-AF65-F5344CB8AC3E}">
        <p14:creationId xmlns:p14="http://schemas.microsoft.com/office/powerpoint/2010/main" val="1025805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F95D7-4F37-422D-BDCD-58ED3688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0992"/>
            <a:ext cx="7729728" cy="863108"/>
          </a:xfrm>
        </p:spPr>
        <p:txBody>
          <a:bodyPr>
            <a:normAutofit/>
          </a:bodyPr>
          <a:lstStyle/>
          <a:p>
            <a:r>
              <a:rPr lang="en-US" sz="3600" dirty="0"/>
              <a:t>TOOLS YOU’LL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C86D0-9A95-4A63-B9EA-137CA2087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00" y="1308100"/>
            <a:ext cx="7848600" cy="492760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Device with a camera &amp; microphone </a:t>
            </a:r>
            <a:r>
              <a:rPr lang="en-US" sz="2400" dirty="0"/>
              <a:t>that can be connected to the internet (EX: laptop, tablet, smartphone)</a:t>
            </a:r>
          </a:p>
          <a:p>
            <a:endParaRPr lang="en-US" sz="2400" dirty="0"/>
          </a:p>
          <a:p>
            <a:r>
              <a:rPr lang="en-US" sz="2400" b="1" dirty="0"/>
              <a:t>Something to prop up device </a:t>
            </a:r>
            <a:r>
              <a:rPr lang="en-US" sz="2400" dirty="0"/>
              <a:t>if you’re using a smartphone or tablet (and staying in one place)</a:t>
            </a:r>
          </a:p>
          <a:p>
            <a:endParaRPr lang="en-US" sz="2400" dirty="0"/>
          </a:p>
          <a:p>
            <a:r>
              <a:rPr lang="en-US" sz="2400" b="1" dirty="0"/>
              <a:t>Facebook app </a:t>
            </a:r>
            <a:r>
              <a:rPr lang="en-US" sz="2400" dirty="0"/>
              <a:t>(or just a Facebook account if you’re using a laptop)</a:t>
            </a:r>
          </a:p>
          <a:p>
            <a:endParaRPr lang="en-US" sz="2400" b="1" dirty="0"/>
          </a:p>
          <a:p>
            <a:r>
              <a:rPr lang="en-US" sz="2400" b="1" dirty="0"/>
              <a:t>Books/props/things to make the video more interesting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dirty="0"/>
              <a:t>***(Also nice to have another person with you to answer questions in the chat, but not a necessity)***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84E429-2577-468A-A8D6-E95BB77515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1651000"/>
            <a:ext cx="42418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8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F0F1-7265-4787-8E0B-06599AFF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266700"/>
            <a:ext cx="10972800" cy="774700"/>
          </a:xfrm>
        </p:spPr>
        <p:txBody>
          <a:bodyPr/>
          <a:lstStyle/>
          <a:p>
            <a:r>
              <a:rPr lang="en-US" dirty="0"/>
              <a:t>Getting Started with Facebook Live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875D2-31A0-419F-A3DA-294502F38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358900"/>
            <a:ext cx="11074400" cy="50419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Open and login to Facebook</a:t>
            </a:r>
            <a:br>
              <a:rPr lang="en-US" sz="2000" b="1" dirty="0"/>
            </a:br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Go to your library’s Facebook page, and </a:t>
            </a:r>
            <a:r>
              <a:rPr lang="en-US" sz="2000" b="1" dirty="0"/>
              <a:t>start writing a status update </a:t>
            </a:r>
            <a:br>
              <a:rPr lang="en-US" sz="2000" b="1" dirty="0"/>
            </a:br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Click on the </a:t>
            </a:r>
            <a:r>
              <a:rPr lang="en-US" sz="2000" b="1" dirty="0"/>
              <a:t>Live Video</a:t>
            </a:r>
            <a:r>
              <a:rPr lang="en-US" sz="2000" dirty="0"/>
              <a:t> button underneath the status box (looks like        or        )</a:t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Click </a:t>
            </a:r>
            <a:r>
              <a:rPr lang="en-US" sz="2000" b="1" dirty="0"/>
              <a:t>Continue</a:t>
            </a:r>
            <a:r>
              <a:rPr lang="en-US" sz="2000" dirty="0"/>
              <a:t>; give your device </a:t>
            </a:r>
            <a:r>
              <a:rPr lang="en-US" sz="2000" b="1" dirty="0"/>
              <a:t>permission to access your camera and microphone</a:t>
            </a:r>
            <a:br>
              <a:rPr lang="en-US" sz="2000" b="1" dirty="0"/>
            </a:b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Add a description </a:t>
            </a:r>
            <a:r>
              <a:rPr lang="en-US" sz="2000" dirty="0"/>
              <a:t>for your live &amp; </a:t>
            </a:r>
            <a:r>
              <a:rPr lang="en-US" sz="2000" b="1" dirty="0"/>
              <a:t>choose your privacy level </a:t>
            </a:r>
            <a:r>
              <a:rPr lang="en-US" sz="2000" dirty="0"/>
              <a:t>(will the live be visible to the public, to just your friends, or only to you?)</a:t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Make sure your camera is set up </a:t>
            </a:r>
            <a:r>
              <a:rPr lang="en-US" sz="2000" dirty="0"/>
              <a:t>the way you want</a:t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Click Go Live!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C8405-0DB5-4A73-80FA-2DE2692D5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14583" r="72641" b="11111"/>
          <a:stretch/>
        </p:blipFill>
        <p:spPr>
          <a:xfrm>
            <a:off x="8255000" y="2735262"/>
            <a:ext cx="381000" cy="33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78313-0F0D-40D9-9DB5-23A9F469E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524" y="2735262"/>
            <a:ext cx="333739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5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6314-C316-4DD4-B2D7-F9E03102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118" y="1968246"/>
            <a:ext cx="6747764" cy="2921508"/>
          </a:xfrm>
        </p:spPr>
        <p:txBody>
          <a:bodyPr>
            <a:normAutofit/>
          </a:bodyPr>
          <a:lstStyle/>
          <a:p>
            <a:r>
              <a:rPr lang="en-US" sz="6600" b="1" dirty="0">
                <a:hlinkClick r:id="rId2"/>
              </a:rPr>
              <a:t>Now Let’s Go live!!!</a:t>
            </a:r>
          </a:p>
        </p:txBody>
      </p:sp>
    </p:spTree>
    <p:extLst>
      <p:ext uri="{BB962C8B-B14F-4D97-AF65-F5344CB8AC3E}">
        <p14:creationId xmlns:p14="http://schemas.microsoft.com/office/powerpoint/2010/main" val="312727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D1BC-DFC7-4588-9A55-E9C52C8B2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6947"/>
            <a:ext cx="11544300" cy="410674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Once your broadcast has ended, you can edit it to help attract more viewers</a:t>
            </a:r>
          </a:p>
          <a:p>
            <a:pPr algn="ctr"/>
            <a:r>
              <a:rPr lang="en-US" sz="2400" b="1" dirty="0"/>
              <a:t>Most people will be watching the replay of your live, so this is important!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840DE-DA13-4CDD-8A26-88D1B65D0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3" b="8889"/>
          <a:stretch/>
        </p:blipFill>
        <p:spPr>
          <a:xfrm>
            <a:off x="438150" y="3795640"/>
            <a:ext cx="4638809" cy="2927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8CD77-300E-40C2-8361-6A658C47D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7" t="12222" r="12519" b="10556"/>
          <a:stretch/>
        </p:blipFill>
        <p:spPr>
          <a:xfrm>
            <a:off x="5578815" y="2361903"/>
            <a:ext cx="5292179" cy="436134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D399C3-3C06-4EFA-B943-AEA02A2002F0}"/>
              </a:ext>
            </a:extLst>
          </p:cNvPr>
          <p:cNvCxnSpPr>
            <a:cxnSpLocks/>
          </p:cNvCxnSpPr>
          <p:nvPr/>
        </p:nvCxnSpPr>
        <p:spPr>
          <a:xfrm>
            <a:off x="3377381" y="3062360"/>
            <a:ext cx="1600200" cy="9418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B17AFFC-C9E8-419E-A655-44AAB9095085}"/>
              </a:ext>
            </a:extLst>
          </p:cNvPr>
          <p:cNvSpPr/>
          <p:nvPr/>
        </p:nvSpPr>
        <p:spPr>
          <a:xfrm>
            <a:off x="244549" y="2361903"/>
            <a:ext cx="4019107" cy="941827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Open your video in your Facebook account, then click the three dots to get to the “Edit Video” menu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13966F-4638-476F-99F5-DED680129F87}"/>
              </a:ext>
            </a:extLst>
          </p:cNvPr>
          <p:cNvSpPr/>
          <p:nvPr/>
        </p:nvSpPr>
        <p:spPr>
          <a:xfrm>
            <a:off x="6424863" y="1378556"/>
            <a:ext cx="2683509" cy="744923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Give your video a fun description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2661FF-6C19-4BF6-838D-CF6260C44951}"/>
              </a:ext>
            </a:extLst>
          </p:cNvPr>
          <p:cNvCxnSpPr/>
          <p:nvPr/>
        </p:nvCxnSpPr>
        <p:spPr>
          <a:xfrm flipH="1">
            <a:off x="8578516" y="2044332"/>
            <a:ext cx="300789" cy="903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370CF58-8559-484E-8857-169C51F4D719}"/>
              </a:ext>
            </a:extLst>
          </p:cNvPr>
          <p:cNvSpPr/>
          <p:nvPr/>
        </p:nvSpPr>
        <p:spPr>
          <a:xfrm>
            <a:off x="5359635" y="4070011"/>
            <a:ext cx="2683509" cy="744923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Add tags to help your video reach a bigger audience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A1B962-77EB-4552-889B-B962B6644663}"/>
              </a:ext>
            </a:extLst>
          </p:cNvPr>
          <p:cNvCxnSpPr/>
          <p:nvPr/>
        </p:nvCxnSpPr>
        <p:spPr>
          <a:xfrm flipV="1">
            <a:off x="6821905" y="3795640"/>
            <a:ext cx="264695" cy="274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25272-B9FB-44D5-918D-799335AA089A}"/>
              </a:ext>
            </a:extLst>
          </p:cNvPr>
          <p:cNvSpPr/>
          <p:nvPr/>
        </p:nvSpPr>
        <p:spPr>
          <a:xfrm>
            <a:off x="9031973" y="2317437"/>
            <a:ext cx="2683509" cy="744923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Give your video an eye-catching thumbnail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4D95CE-4077-4760-949B-F1635C8FB953}"/>
              </a:ext>
            </a:extLst>
          </p:cNvPr>
          <p:cNvCxnSpPr>
            <a:cxnSpLocks/>
          </p:cNvCxnSpPr>
          <p:nvPr/>
        </p:nvCxnSpPr>
        <p:spPr>
          <a:xfrm flipV="1">
            <a:off x="10198100" y="4814934"/>
            <a:ext cx="0" cy="753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D6773-A463-400B-9DED-958CD89BB3D0}"/>
              </a:ext>
            </a:extLst>
          </p:cNvPr>
          <p:cNvSpPr/>
          <p:nvPr/>
        </p:nvSpPr>
        <p:spPr>
          <a:xfrm>
            <a:off x="9434087" y="5568637"/>
            <a:ext cx="1938764" cy="531247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Add captions</a:t>
            </a:r>
          </a:p>
        </p:txBody>
      </p:sp>
    </p:spTree>
    <p:extLst>
      <p:ext uri="{BB962C8B-B14F-4D97-AF65-F5344CB8AC3E}">
        <p14:creationId xmlns:p14="http://schemas.microsoft.com/office/powerpoint/2010/main" val="3622695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FE9FB-7C49-4EA0-9C34-C01520136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150" y="431800"/>
            <a:ext cx="8775700" cy="863600"/>
          </a:xfrm>
        </p:spPr>
        <p:txBody>
          <a:bodyPr/>
          <a:lstStyle/>
          <a:p>
            <a:r>
              <a:rPr lang="en-US" dirty="0"/>
              <a:t>MORE FACEBOOK LIVE IDEAS FOR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ECCBC-4351-4A77-8D7A-1D74AB0F6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50" y="1560508"/>
            <a:ext cx="11188700" cy="4865692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“Guest appearances” 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More “focused” videos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Increasing accessibility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Promoting other library programs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Reading challenges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Get inspiration from “</a:t>
            </a:r>
            <a:r>
              <a:rPr lang="en-US" sz="3200" dirty="0" err="1"/>
              <a:t>BookTube</a:t>
            </a:r>
            <a:r>
              <a:rPr lang="en-US" sz="3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403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5359-06F3-486D-AC5A-535BA7D2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188720"/>
          </a:xfrm>
        </p:spPr>
        <p:txBody>
          <a:bodyPr>
            <a:normAutofit/>
          </a:bodyPr>
          <a:lstStyle/>
          <a:p>
            <a:r>
              <a:rPr lang="en-US" sz="44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9925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F389F-7732-451E-A066-0E8F55562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69374"/>
            <a:ext cx="10668000" cy="985253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What is the online anytime book club?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44743-6A6E-4DBF-B408-1EDC99FDE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1536"/>
            <a:ext cx="7267742" cy="4883484"/>
          </a:xfrm>
        </p:spPr>
        <p:txBody>
          <a:bodyPr>
            <a:normAutofit/>
          </a:bodyPr>
          <a:lstStyle/>
          <a:p>
            <a:r>
              <a:rPr lang="en-US" sz="2400" b="1" dirty="0"/>
              <a:t>Monthly Facebook live broadcast </a:t>
            </a:r>
            <a:r>
              <a:rPr lang="en-US" sz="2400" dirty="0"/>
              <a:t>from the Oshkosh Public Library’s Facebook page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Usually a short broadcast (10 to 15 minutes long)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Each month </a:t>
            </a:r>
            <a:r>
              <a:rPr lang="en-US" sz="2400" b="1" dirty="0"/>
              <a:t>focuses on a specific “theme” </a:t>
            </a:r>
            <a:r>
              <a:rPr lang="en-US" sz="2400" dirty="0"/>
              <a:t>and discusses books based around that theme</a:t>
            </a:r>
          </a:p>
          <a:p>
            <a:endParaRPr lang="en-US" sz="2400" dirty="0"/>
          </a:p>
          <a:p>
            <a:r>
              <a:rPr lang="en-US" sz="2400" dirty="0"/>
              <a:t>Viewers can tune in &amp; comment on the live broadcast, or watch and comment on the replay posted on our Facebook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C31CD-D5EA-42A3-A094-C415A2A4D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7" t="47778" r="43185" b="10556"/>
          <a:stretch/>
        </p:blipFill>
        <p:spPr>
          <a:xfrm>
            <a:off x="7983920" y="1950028"/>
            <a:ext cx="3827080" cy="39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5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000000_261423254430162_4855999022537637888_n">
            <a:hlinkClick r:id="" action="ppaction://media"/>
            <a:extLst>
              <a:ext uri="{FF2B5EF4-FFF2-40B4-BE49-F238E27FC236}">
                <a16:creationId xmlns:a16="http://schemas.microsoft.com/office/drawing/2014/main" id="{8E85FD62-37AC-4F5C-9726-4214EB6D438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3703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2734" y="1531352"/>
            <a:ext cx="8986531" cy="505460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1D7CDF-D9DB-48AC-B25F-B893FFEB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72047"/>
            <a:ext cx="10668000" cy="985253"/>
          </a:xfrm>
        </p:spPr>
        <p:txBody>
          <a:bodyPr>
            <a:normAutofit/>
          </a:bodyPr>
          <a:lstStyle/>
          <a:p>
            <a:r>
              <a:rPr lang="en-US" sz="3200" b="1" dirty="0"/>
              <a:t>The first Online Anytime Book Club!</a:t>
            </a:r>
          </a:p>
        </p:txBody>
      </p:sp>
    </p:spTree>
    <p:extLst>
      <p:ext uri="{BB962C8B-B14F-4D97-AF65-F5344CB8AC3E}">
        <p14:creationId xmlns:p14="http://schemas.microsoft.com/office/powerpoint/2010/main" val="135198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1897-9CCD-434B-8D3D-3A23CB00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482092"/>
            <a:ext cx="10807700" cy="876808"/>
          </a:xfrm>
        </p:spPr>
        <p:txBody>
          <a:bodyPr/>
          <a:lstStyle/>
          <a:p>
            <a:r>
              <a:rPr lang="en-US" b="1" dirty="0"/>
              <a:t>Why a </a:t>
            </a:r>
            <a:r>
              <a:rPr lang="en-US" b="1" dirty="0" err="1"/>
              <a:t>facebook</a:t>
            </a:r>
            <a:r>
              <a:rPr lang="en-US" b="1" dirty="0"/>
              <a:t> live book club?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392D7-8197-45A1-ADEE-53CA28A42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710944"/>
            <a:ext cx="11480800" cy="4410456"/>
          </a:xfrm>
        </p:spPr>
        <p:txBody>
          <a:bodyPr>
            <a:normAutofit/>
          </a:bodyPr>
          <a:lstStyle/>
          <a:p>
            <a:r>
              <a:rPr lang="en-US" sz="2800" b="1" dirty="0"/>
              <a:t>Biggest motivation: </a:t>
            </a:r>
            <a:r>
              <a:rPr lang="en-US" sz="2800" dirty="0"/>
              <a:t>patron demand for “low-commitment” book club</a:t>
            </a:r>
            <a:endParaRPr lang="en-US" sz="2400" dirty="0"/>
          </a:p>
          <a:p>
            <a:endParaRPr lang="en-US" sz="2400" dirty="0"/>
          </a:p>
          <a:p>
            <a:r>
              <a:rPr lang="en-US" sz="2800" b="1" dirty="0"/>
              <a:t>No time commitment </a:t>
            </a:r>
            <a:r>
              <a:rPr lang="en-US" sz="2800" dirty="0"/>
              <a:t>(don’t have to come to the library to participate)</a:t>
            </a:r>
          </a:p>
          <a:p>
            <a:endParaRPr lang="en-US" sz="2800" dirty="0"/>
          </a:p>
          <a:p>
            <a:r>
              <a:rPr lang="en-US" sz="2800" b="1" dirty="0"/>
              <a:t>Flexible reading </a:t>
            </a:r>
            <a:r>
              <a:rPr lang="en-US" sz="2800" dirty="0"/>
              <a:t>(don’t all have to read the same book)</a:t>
            </a:r>
          </a:p>
          <a:p>
            <a:endParaRPr lang="en-US" sz="2800" dirty="0"/>
          </a:p>
          <a:p>
            <a:r>
              <a:rPr lang="en-US" sz="2800" b="1" dirty="0"/>
              <a:t>Offering a book club online = way to potentially address these needs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524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392D7-8197-45A1-ADEE-53CA28A42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50" y="2667000"/>
            <a:ext cx="7816850" cy="6769100"/>
          </a:xfrm>
        </p:spPr>
        <p:txBody>
          <a:bodyPr>
            <a:normAutofit/>
          </a:bodyPr>
          <a:lstStyle/>
          <a:p>
            <a:r>
              <a:rPr lang="en-US" sz="3200" b="1" dirty="0"/>
              <a:t>Live video combines “best of both worlds”</a:t>
            </a:r>
          </a:p>
          <a:p>
            <a:pPr lvl="1"/>
            <a:r>
              <a:rPr lang="en-US" sz="2400" dirty="0"/>
              <a:t>Patrons can “tune in” at set time &amp; participate, or watch and comment on their own schedule</a:t>
            </a:r>
          </a:p>
          <a:p>
            <a:pPr lvl="1"/>
            <a:r>
              <a:rPr lang="en-US" sz="2400" dirty="0"/>
              <a:t>Can also “grab” new viewers/participants when the live stream happens</a:t>
            </a:r>
          </a:p>
          <a:p>
            <a:pPr lvl="1"/>
            <a:r>
              <a:rPr lang="en-US" sz="2400" dirty="0"/>
              <a:t>Can participate from anywhere—not just limited to people living in Oshkosh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28384-1836-4FB8-BC7E-949AC75B43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4F68A1"/>
              </a:clrFrom>
              <a:clrTo>
                <a:srgbClr val="4F68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39" y="3606800"/>
            <a:ext cx="6192762" cy="3251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913FA3-0E8A-4D1E-8EB1-8CB6BF6940B8}"/>
              </a:ext>
            </a:extLst>
          </p:cNvPr>
          <p:cNvSpPr/>
          <p:nvPr/>
        </p:nvSpPr>
        <p:spPr>
          <a:xfrm>
            <a:off x="234950" y="210907"/>
            <a:ext cx="11239500" cy="218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Facebook is a good tool for doing online programming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Widely used by patrons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Library already has an active presence on Facebook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Variety of different tools that can be utilized for book club (groups, live video,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A290-93AA-4FE5-83C7-8004C3CB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9146"/>
            <a:ext cx="11125200" cy="864108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THINGS CONSIDERED WHEN MAKING BOOK CLUB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232083-953C-45B6-A62A-D8432C01F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8044"/>
            <a:ext cx="11480800" cy="5096256"/>
          </a:xfrm>
        </p:spPr>
        <p:txBody>
          <a:bodyPr>
            <a:normAutofit/>
          </a:bodyPr>
          <a:lstStyle/>
          <a:p>
            <a:pPr marL="971550" lvl="2" indent="-514350">
              <a:buFont typeface="+mj-lt"/>
              <a:buAutoNum type="arabicPeriod"/>
            </a:pPr>
            <a:r>
              <a:rPr lang="en-US" sz="2600" b="1" dirty="0"/>
              <a:t>When/how often should the live video happen?</a:t>
            </a:r>
          </a:p>
          <a:p>
            <a:pPr lvl="3"/>
            <a:r>
              <a:rPr lang="en-US" sz="2600" dirty="0"/>
              <a:t>Once a month</a:t>
            </a:r>
          </a:p>
          <a:p>
            <a:pPr lvl="3"/>
            <a:r>
              <a:rPr lang="en-US" sz="2600" dirty="0"/>
              <a:t>First Tuesday of the month</a:t>
            </a:r>
          </a:p>
          <a:p>
            <a:pPr lvl="3"/>
            <a:r>
              <a:rPr lang="en-US" sz="2600" dirty="0"/>
              <a:t>Picked 7 PM as the best time (after people eat dinner/get done doing family things, have time to casually surf the web)</a:t>
            </a:r>
          </a:p>
          <a:p>
            <a:pPr marL="971550" lvl="2" indent="-514350">
              <a:buFont typeface="+mj-lt"/>
              <a:buAutoNum type="arabicPeriod"/>
            </a:pPr>
            <a:r>
              <a:rPr lang="en-US" sz="2600" b="1" dirty="0"/>
              <a:t>How to get people to participate in the book club?</a:t>
            </a:r>
          </a:p>
          <a:p>
            <a:pPr lvl="3"/>
            <a:r>
              <a:rPr lang="en-US" sz="2600" dirty="0"/>
              <a:t>Promoted on Facebook (create an “event” to inform people about the live, see how many people might participate; post reminder on book club day)</a:t>
            </a:r>
          </a:p>
          <a:p>
            <a:pPr lvl="3"/>
            <a:r>
              <a:rPr lang="en-US" sz="2600" dirty="0"/>
              <a:t>Offered summer reading participation incentive</a:t>
            </a:r>
          </a:p>
          <a:p>
            <a:pPr marL="971550" lvl="2" indent="-514350">
              <a:buFont typeface="+mj-lt"/>
              <a:buAutoNum type="arabicPeriod"/>
            </a:pPr>
            <a:r>
              <a:rPr lang="en-US" sz="2600" b="1" dirty="0"/>
              <a:t>What to talk about during book club?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90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1485A-92B3-45A8-9036-0A6F3113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189992"/>
            <a:ext cx="9944100" cy="67360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LESSONS LEARNED FROM FIRST LIVE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995A97-DCA8-4F1A-9022-7A2F79E63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5900" y="1028700"/>
            <a:ext cx="11582400" cy="5690108"/>
          </a:xfrm>
        </p:spPr>
        <p:txBody>
          <a:bodyPr>
            <a:normAutofit lnSpcReduction="10000"/>
          </a:bodyPr>
          <a:lstStyle/>
          <a:p>
            <a:pPr marL="971550" lvl="2" indent="-514350">
              <a:buFont typeface="+mj-lt"/>
              <a:buAutoNum type="arabicPeriod"/>
            </a:pPr>
            <a:r>
              <a:rPr lang="en-US" sz="2600" b="1" dirty="0"/>
              <a:t>Ask questions to get the conversation started</a:t>
            </a:r>
          </a:p>
          <a:p>
            <a:pPr lvl="3"/>
            <a:r>
              <a:rPr lang="en-US" sz="2400" dirty="0"/>
              <a:t>People might not be comfortable at first/not know </a:t>
            </a:r>
            <a:br>
              <a:rPr lang="en-US" sz="2400" dirty="0"/>
            </a:br>
            <a:r>
              <a:rPr lang="en-US" sz="2400" dirty="0"/>
              <a:t>what to expect</a:t>
            </a:r>
            <a:br>
              <a:rPr lang="en-US" sz="2400" dirty="0"/>
            </a:br>
            <a:endParaRPr lang="en-US" sz="2400" dirty="0"/>
          </a:p>
          <a:p>
            <a:pPr marL="971550" lvl="2" indent="-514350">
              <a:buFont typeface="+mj-lt"/>
              <a:buAutoNum type="arabicPeriod"/>
            </a:pPr>
            <a:r>
              <a:rPr lang="en-US" sz="2600" b="1" dirty="0"/>
              <a:t>Be prepared to fill dead space</a:t>
            </a:r>
          </a:p>
          <a:p>
            <a:pPr lvl="3"/>
            <a:r>
              <a:rPr lang="en-US" sz="2400" dirty="0"/>
              <a:t>If you’re talking about books around a specific theme, have some of your personal recommendations ready (having physical copies to show is helpful!)</a:t>
            </a:r>
          </a:p>
          <a:p>
            <a:pPr lvl="3"/>
            <a:r>
              <a:rPr lang="en-US" sz="2400" dirty="0"/>
              <a:t>Write down some talking points/interesting details about recommendations</a:t>
            </a:r>
            <a:br>
              <a:rPr lang="en-US" sz="2400" dirty="0"/>
            </a:br>
            <a:endParaRPr lang="en-US" sz="2400" dirty="0"/>
          </a:p>
          <a:p>
            <a:pPr marL="971550" lvl="2" indent="-514350">
              <a:buFont typeface="+mj-lt"/>
              <a:buAutoNum type="arabicPeriod"/>
            </a:pPr>
            <a:r>
              <a:rPr lang="en-US" sz="2600" b="1" dirty="0"/>
              <a:t>If you have guides or reading lists, have links ready ahead of time</a:t>
            </a:r>
            <a:br>
              <a:rPr lang="en-US" sz="2600" b="1" dirty="0"/>
            </a:br>
            <a:endParaRPr lang="en-US" sz="2600" b="1" dirty="0"/>
          </a:p>
          <a:p>
            <a:pPr marL="971550" lvl="2" indent="-514350">
              <a:buFont typeface="+mj-lt"/>
              <a:buAutoNum type="arabicPeriod"/>
            </a:pPr>
            <a:r>
              <a:rPr lang="en-US" sz="2600" b="1" dirty="0"/>
              <a:t>Practice ahead of time</a:t>
            </a:r>
          </a:p>
          <a:p>
            <a:pPr lvl="3"/>
            <a:r>
              <a:rPr lang="en-US" sz="2400" dirty="0"/>
              <a:t>Make sure your microphone and camera are set up properly!</a:t>
            </a:r>
          </a:p>
          <a:p>
            <a:pPr marL="971550" lvl="2" indent="-514350">
              <a:buFont typeface="+mj-lt"/>
              <a:buAutoNum type="arabicPeriod"/>
            </a:pPr>
            <a:endParaRPr lang="en-US" sz="2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6C71C-8E35-40E4-8DB6-88170D7CA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49" y="189992"/>
            <a:ext cx="4073551" cy="28185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60189A-7C3D-420A-B793-23747DEDE6B1}"/>
              </a:ext>
            </a:extLst>
          </p:cNvPr>
          <p:cNvSpPr txBox="1"/>
          <p:nvPr/>
        </p:nvSpPr>
        <p:spPr>
          <a:xfrm>
            <a:off x="8866221" y="139192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IT’S OKAY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462472-8C04-48A8-B174-8991DF22A8C3}"/>
              </a:ext>
            </a:extLst>
          </p:cNvPr>
          <p:cNvSpPr txBox="1"/>
          <p:nvPr/>
        </p:nvSpPr>
        <p:spPr>
          <a:xfrm>
            <a:off x="8118449" y="2317472"/>
            <a:ext cx="4073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BE AWKWARD</a:t>
            </a:r>
          </a:p>
        </p:txBody>
      </p:sp>
    </p:spTree>
    <p:extLst>
      <p:ext uri="{BB962C8B-B14F-4D97-AF65-F5344CB8AC3E}">
        <p14:creationId xmlns:p14="http://schemas.microsoft.com/office/powerpoint/2010/main" val="64983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31806-1BB0-469D-9F4D-183AAFCD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225662"/>
            <a:ext cx="10350500" cy="891938"/>
          </a:xfrm>
        </p:spPr>
        <p:txBody>
          <a:bodyPr/>
          <a:lstStyle/>
          <a:p>
            <a:r>
              <a:rPr lang="en-US" b="1" dirty="0"/>
              <a:t>SOME ONLINE BOOK CLUB STATISTICS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3A389D-961D-413D-A279-99C08F5F6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358901"/>
            <a:ext cx="11468100" cy="891938"/>
          </a:xfrm>
        </p:spPr>
        <p:txBody>
          <a:bodyPr>
            <a:normAutofit/>
          </a:bodyPr>
          <a:lstStyle/>
          <a:p>
            <a:r>
              <a:rPr lang="en-US" sz="2000" dirty="0"/>
              <a:t>Facebook tracks a few different statistics for videos, including </a:t>
            </a:r>
            <a:r>
              <a:rPr lang="en-US" sz="2000" b="1" dirty="0"/>
              <a:t>3 second views</a:t>
            </a:r>
            <a:r>
              <a:rPr lang="en-US" sz="2000" dirty="0"/>
              <a:t>, </a:t>
            </a:r>
            <a:r>
              <a:rPr lang="en-US" sz="2000" b="1" dirty="0"/>
              <a:t>10 second views, average view time, and total minutes viewed</a:t>
            </a:r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175BED-2FEE-40E9-A0EB-EFB9BE063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436030"/>
              </p:ext>
            </p:extLst>
          </p:nvPr>
        </p:nvGraphicFramePr>
        <p:xfrm>
          <a:off x="260350" y="2253779"/>
          <a:ext cx="11449050" cy="34815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6350">
                  <a:extLst>
                    <a:ext uri="{9D8B030D-6E8A-4147-A177-3AD203B41FA5}">
                      <a16:colId xmlns:a16="http://schemas.microsoft.com/office/drawing/2014/main" val="1156246244"/>
                    </a:ext>
                  </a:extLst>
                </a:gridCol>
                <a:gridCol w="2166620">
                  <a:extLst>
                    <a:ext uri="{9D8B030D-6E8A-4147-A177-3AD203B41FA5}">
                      <a16:colId xmlns:a16="http://schemas.microsoft.com/office/drawing/2014/main" val="1236140542"/>
                    </a:ext>
                  </a:extLst>
                </a:gridCol>
                <a:gridCol w="2245360">
                  <a:extLst>
                    <a:ext uri="{9D8B030D-6E8A-4147-A177-3AD203B41FA5}">
                      <a16:colId xmlns:a16="http://schemas.microsoft.com/office/drawing/2014/main" val="3083599497"/>
                    </a:ext>
                  </a:extLst>
                </a:gridCol>
                <a:gridCol w="2245360">
                  <a:extLst>
                    <a:ext uri="{9D8B030D-6E8A-4147-A177-3AD203B41FA5}">
                      <a16:colId xmlns:a16="http://schemas.microsoft.com/office/drawing/2014/main" val="103991587"/>
                    </a:ext>
                  </a:extLst>
                </a:gridCol>
                <a:gridCol w="2245360">
                  <a:extLst>
                    <a:ext uri="{9D8B030D-6E8A-4147-A177-3AD203B41FA5}">
                      <a16:colId xmlns:a16="http://schemas.microsoft.com/office/drawing/2014/main" val="2738055503"/>
                    </a:ext>
                  </a:extLst>
                </a:gridCol>
              </a:tblGrid>
              <a:tr h="312761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en-US" b="1" baseline="30000" dirty="0">
                          <a:solidFill>
                            <a:schemeClr val="bg1"/>
                          </a:solidFill>
                        </a:rPr>
                        <a:t>st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Live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b="1" baseline="30000" dirty="0">
                          <a:solidFill>
                            <a:schemeClr val="bg1"/>
                          </a:solidFill>
                        </a:rPr>
                        <a:t>nd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Live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b="1" baseline="30000" dirty="0">
                          <a:solidFill>
                            <a:schemeClr val="bg1"/>
                          </a:solidFill>
                        </a:rPr>
                        <a:t>rd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Live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en-US" b="1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Live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756660"/>
                  </a:ext>
                </a:extLst>
              </a:tr>
              <a:tr h="54733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 VIEWS (at least 3 seconds)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8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100119"/>
                  </a:ext>
                </a:extLst>
              </a:tr>
              <a:tr h="31276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10 SECOND VIEWS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8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101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27445"/>
                  </a:ext>
                </a:extLst>
              </a:tr>
              <a:tr h="31276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AVERAGE VIEW TIME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8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0:16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0:13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0:14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0:13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462929"/>
                  </a:ext>
                </a:extLst>
              </a:tr>
              <a:tr h="31276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 MIN. VIEWED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8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643891"/>
                  </a:ext>
                </a:extLst>
              </a:tr>
              <a:tr h="31276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UNIQUE VIEWERS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8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661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113717"/>
                  </a:ext>
                </a:extLst>
              </a:tr>
              <a:tr h="46402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PEOPLE REACHED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68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1,398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1,290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1,026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89492760"/>
                  </a:ext>
                </a:extLst>
              </a:tr>
            </a:tbl>
          </a:graphicData>
        </a:graphic>
      </p:graphicFrame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881EC98-7E95-4224-BCCB-19450EABD98A}"/>
              </a:ext>
            </a:extLst>
          </p:cNvPr>
          <p:cNvSpPr txBox="1">
            <a:spLocks/>
          </p:cNvSpPr>
          <p:nvPr/>
        </p:nvSpPr>
        <p:spPr>
          <a:xfrm>
            <a:off x="260350" y="5915262"/>
            <a:ext cx="11468100" cy="891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On average, about 6 to 8 people actually watched during the broadcast</a:t>
            </a:r>
          </a:p>
          <a:p>
            <a:r>
              <a:rPr lang="en-US" sz="2000" dirty="0"/>
              <a:t>About 50% of the time people watched the videos with </a:t>
            </a:r>
            <a:r>
              <a:rPr lang="en-US" sz="2000" b="1" dirty="0"/>
              <a:t>SOUND OFF </a:t>
            </a:r>
          </a:p>
        </p:txBody>
      </p:sp>
    </p:spTree>
    <p:extLst>
      <p:ext uri="{BB962C8B-B14F-4D97-AF65-F5344CB8AC3E}">
        <p14:creationId xmlns:p14="http://schemas.microsoft.com/office/powerpoint/2010/main" val="466282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6314-C316-4DD4-B2D7-F9E03102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1371600"/>
            <a:ext cx="9588500" cy="3797554"/>
          </a:xfrm>
        </p:spPr>
        <p:txBody>
          <a:bodyPr>
            <a:normAutofit/>
          </a:bodyPr>
          <a:lstStyle/>
          <a:p>
            <a:r>
              <a:rPr lang="en-US" sz="6600" b="1" dirty="0"/>
              <a:t>So you want to start your own live </a:t>
            </a:r>
          </a:p>
        </p:txBody>
      </p:sp>
    </p:spTree>
    <p:extLst>
      <p:ext uri="{BB962C8B-B14F-4D97-AF65-F5344CB8AC3E}">
        <p14:creationId xmlns:p14="http://schemas.microsoft.com/office/powerpoint/2010/main" val="260668067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7654</TotalTime>
  <Words>633</Words>
  <Application>Microsoft Office PowerPoint</Application>
  <PresentationFormat>Widescreen</PresentationFormat>
  <Paragraphs>119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Aharoni</vt:lpstr>
      <vt:lpstr>Arial</vt:lpstr>
      <vt:lpstr>Calibri</vt:lpstr>
      <vt:lpstr>Gill Sans MT</vt:lpstr>
      <vt:lpstr>Parcel</vt:lpstr>
      <vt:lpstr>Facebook Online Anytime Book Club</vt:lpstr>
      <vt:lpstr>What is the online anytime book club?</vt:lpstr>
      <vt:lpstr>The first Online Anytime Book Club!</vt:lpstr>
      <vt:lpstr>Why a facebook live book club?</vt:lpstr>
      <vt:lpstr>PowerPoint Presentation</vt:lpstr>
      <vt:lpstr>THINGS CONSIDERED WHEN MAKING BOOK CLUB</vt:lpstr>
      <vt:lpstr>LESSONS LEARNED FROM FIRST LIVE</vt:lpstr>
      <vt:lpstr>SOME ONLINE BOOK CLUB STATISTICS</vt:lpstr>
      <vt:lpstr>So you want to start your own live </vt:lpstr>
      <vt:lpstr>TOOLS YOU’LL NEED</vt:lpstr>
      <vt:lpstr>Getting Started with Facebook Live</vt:lpstr>
      <vt:lpstr>Now Let’s Go live!!!</vt:lpstr>
      <vt:lpstr>PowerPoint Presentation</vt:lpstr>
      <vt:lpstr>MORE FACEBOOK LIVE IDEAS FOR LIBRARIES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 Online Anytime Book Club</dc:title>
  <dc:creator>Sara Kumerow</dc:creator>
  <cp:lastModifiedBy>Joy Schwarz</cp:lastModifiedBy>
  <cp:revision>128</cp:revision>
  <cp:lastPrinted>2018-09-21T16:05:58Z</cp:lastPrinted>
  <dcterms:created xsi:type="dcterms:W3CDTF">2018-09-07T14:38:23Z</dcterms:created>
  <dcterms:modified xsi:type="dcterms:W3CDTF">2018-09-21T16:07:46Z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